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7" r:id="rId4"/>
    <p:sldId id="262" r:id="rId5"/>
    <p:sldId id="270" r:id="rId6"/>
    <p:sldId id="258" r:id="rId7"/>
    <p:sldId id="259" r:id="rId8"/>
    <p:sldId id="260" r:id="rId9"/>
    <p:sldId id="261" r:id="rId10"/>
    <p:sldId id="263" r:id="rId11"/>
    <p:sldId id="268" r:id="rId12"/>
    <p:sldId id="264" r:id="rId13"/>
    <p:sldId id="265" r:id="rId14"/>
    <p:sldId id="266" r:id="rId15"/>
    <p:sldId id="269" r:id="rId16"/>
    <p:sldId id="271"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60" d="100"/>
          <a:sy n="60" d="100"/>
        </p:scale>
        <p:origin x="70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1/18/2020</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0.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jpg"/><Relationship Id="rId2" Type="http://schemas.openxmlformats.org/officeDocument/2006/relationships/image" Target="../media/image41.jpg"/><Relationship Id="rId1" Type="http://schemas.openxmlformats.org/officeDocument/2006/relationships/slideLayout" Target="../slideLayouts/slideLayout8.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9.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0.xml"/><Relationship Id="rId5" Type="http://schemas.openxmlformats.org/officeDocument/2006/relationships/image" Target="../media/image23.jpg"/><Relationship Id="rId4" Type="http://schemas.openxmlformats.org/officeDocument/2006/relationships/image" Target="../media/image22.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10.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Light My Way Ministries</a:t>
            </a:r>
            <a:endParaRPr lang="en-US" dirty="0"/>
          </a:p>
        </p:txBody>
      </p:sp>
      <p:sp>
        <p:nvSpPr>
          <p:cNvPr id="3" name="Subtitle 2"/>
          <p:cNvSpPr>
            <a:spLocks noGrp="1"/>
          </p:cNvSpPr>
          <p:nvPr>
            <p:ph type="subTitle" idx="1"/>
          </p:nvPr>
        </p:nvSpPr>
        <p:spPr/>
        <p:txBody>
          <a:bodyPr/>
          <a:lstStyle/>
          <a:p>
            <a:r>
              <a:rPr lang="en-US" dirty="0" smtClean="0"/>
              <a:t>Psalm 119:105</a:t>
            </a:r>
          </a:p>
          <a:p>
            <a:r>
              <a:rPr lang="en-US" dirty="0"/>
              <a:t>Thy word is a lamp unto my feet, and a light unto my path.</a:t>
            </a:r>
          </a:p>
        </p:txBody>
      </p:sp>
    </p:spTree>
    <p:extLst>
      <p:ext uri="{BB962C8B-B14F-4D97-AF65-F5344CB8AC3E}">
        <p14:creationId xmlns:p14="http://schemas.microsoft.com/office/powerpoint/2010/main" val="17202081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Chateau </a:t>
            </a:r>
            <a:br>
              <a:rPr lang="en-US" dirty="0" smtClean="0"/>
            </a:br>
            <a:r>
              <a:rPr lang="en-US" dirty="0" smtClean="0"/>
              <a:t>de la Luz</a:t>
            </a:r>
            <a:endParaRPr lang="en-US" dirty="0"/>
          </a:p>
        </p:txBody>
      </p:sp>
      <p:sp>
        <p:nvSpPr>
          <p:cNvPr id="3" name="Text Placeholder 2"/>
          <p:cNvSpPr>
            <a:spLocks noGrp="1"/>
          </p:cNvSpPr>
          <p:nvPr>
            <p:ph type="body" idx="1"/>
          </p:nvPr>
        </p:nvSpPr>
        <p:spPr/>
        <p:txBody>
          <a:bodyPr/>
          <a:lstStyle/>
          <a:p>
            <a:r>
              <a:rPr lang="en-US" dirty="0" smtClean="0"/>
              <a:t>Weddings, Receptions, Lodging for Bridal Party &amp; Family, Chapel, Garden Setting</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456" y="562402"/>
            <a:ext cx="5861996" cy="3907998"/>
          </a:xfrm>
          <a:prstGeom prst="rect">
            <a:avLst/>
          </a:prstGeom>
        </p:spPr>
      </p:pic>
    </p:spTree>
    <p:extLst>
      <p:ext uri="{BB962C8B-B14F-4D97-AF65-F5344CB8AC3E}">
        <p14:creationId xmlns:p14="http://schemas.microsoft.com/office/powerpoint/2010/main" val="18488896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Chateau de la Luz</a:t>
            </a:r>
            <a:br>
              <a:rPr lang="en-US" dirty="0" smtClean="0"/>
            </a:br>
            <a:r>
              <a:rPr lang="en-US" dirty="0" smtClean="0"/>
              <a:t>Mission Statement</a:t>
            </a:r>
            <a:endParaRPr lang="en-US" dirty="0"/>
          </a:p>
        </p:txBody>
      </p:sp>
      <p:sp>
        <p:nvSpPr>
          <p:cNvPr id="3" name="Text Placeholder 2"/>
          <p:cNvSpPr>
            <a:spLocks noGrp="1"/>
          </p:cNvSpPr>
          <p:nvPr>
            <p:ph type="body" sz="quarter" idx="13"/>
          </p:nvPr>
        </p:nvSpPr>
        <p:spPr/>
        <p:txBody>
          <a:bodyPr/>
          <a:lstStyle/>
          <a:p>
            <a:r>
              <a:rPr lang="en-US" dirty="0" smtClean="0"/>
              <a:t>To provide on going income to fund and expand Light My Way Ministries</a:t>
            </a:r>
            <a:endParaRPr lang="en-US" dirty="0"/>
          </a:p>
        </p:txBody>
      </p:sp>
      <p:sp>
        <p:nvSpPr>
          <p:cNvPr id="4" name="Text Placeholder 3"/>
          <p:cNvSpPr>
            <a:spLocks noGrp="1"/>
          </p:cNvSpPr>
          <p:nvPr>
            <p:ph type="body" idx="1"/>
          </p:nvPr>
        </p:nvSpPr>
        <p:spPr/>
        <p:txBody>
          <a:bodyPr>
            <a:normAutofit lnSpcReduction="10000"/>
          </a:bodyPr>
          <a:lstStyle/>
          <a:p>
            <a:r>
              <a:rPr lang="en-US" dirty="0" smtClean="0"/>
              <a:t>Chateau de la Luz means a “Haven of the Light” </a:t>
            </a:r>
          </a:p>
          <a:p>
            <a:r>
              <a:rPr lang="en-US" dirty="0" smtClean="0"/>
              <a:t>Chateau de la Luz will be built adjoining Light My Way Ministries. The Reception Hall, Chapel, Gardens and 20 Bridal Party rooms will be used for Christian Men’s and Women’s Retreats.  The yearly calendar will rotate between scheduled weddings, Family Reunions and Ministry functions.  </a:t>
            </a:r>
            <a:endParaRPr lang="en-US" dirty="0"/>
          </a:p>
        </p:txBody>
      </p:sp>
    </p:spTree>
    <p:extLst>
      <p:ext uri="{BB962C8B-B14F-4D97-AF65-F5344CB8AC3E}">
        <p14:creationId xmlns:p14="http://schemas.microsoft.com/office/powerpoint/2010/main" val="34071317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RECEPTIONS</a:t>
            </a:r>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5468" y="725487"/>
            <a:ext cx="4762500" cy="31718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333" y="2993478"/>
            <a:ext cx="2045537" cy="29538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6262" y="4343993"/>
            <a:ext cx="2619375" cy="1752600"/>
          </a:xfrm>
          <a:prstGeom prst="rect">
            <a:avLst/>
          </a:prstGeom>
        </p:spPr>
      </p:pic>
    </p:spTree>
    <p:extLst>
      <p:ext uri="{BB962C8B-B14F-4D97-AF65-F5344CB8AC3E}">
        <p14:creationId xmlns:p14="http://schemas.microsoft.com/office/powerpoint/2010/main" val="30171574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Garden Weddings</a:t>
            </a:r>
            <a:endParaRPr lang="en-US" dirty="0"/>
          </a:p>
        </p:txBody>
      </p:sp>
      <p:sp>
        <p:nvSpPr>
          <p:cNvPr id="3" name="Text Placeholder 2"/>
          <p:cNvSpPr>
            <a:spLocks noGrp="1"/>
          </p:cNvSpPr>
          <p:nvPr>
            <p:ph type="body" sz="quarter" idx="13"/>
          </p:nvPr>
        </p:nvSpPr>
        <p:spPr/>
        <p:txBody>
          <a:bodyPr/>
          <a:lstStyle/>
          <a:p>
            <a:endParaRPr lang="en-US"/>
          </a:p>
        </p:txBody>
      </p:sp>
      <p:sp>
        <p:nvSpPr>
          <p:cNvPr id="4" name="Text Placeholder 3"/>
          <p:cNvSpPr>
            <a:spLocks noGrp="1"/>
          </p:cNvSpPr>
          <p:nvPr>
            <p:ph type="body" idx="1"/>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833" y="2613025"/>
            <a:ext cx="4762500" cy="41783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834" y="1212850"/>
            <a:ext cx="3810000" cy="2876550"/>
          </a:xfrm>
          <a:prstGeom prst="rect">
            <a:avLst/>
          </a:prstGeom>
        </p:spPr>
      </p:pic>
    </p:spTree>
    <p:extLst>
      <p:ext uri="{BB962C8B-B14F-4D97-AF65-F5344CB8AC3E}">
        <p14:creationId xmlns:p14="http://schemas.microsoft.com/office/powerpoint/2010/main" val="239104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Chapel Weddings</a:t>
            </a:r>
            <a:endParaRPr lang="en-US" dirty="0"/>
          </a:p>
        </p:txBody>
      </p:sp>
      <p:sp>
        <p:nvSpPr>
          <p:cNvPr id="4" name="Text Placeholder 3"/>
          <p:cNvSpPr>
            <a:spLocks noGrp="1"/>
          </p:cNvSpPr>
          <p:nvPr>
            <p:ph type="body" sz="half" idx="2"/>
          </p:nvPr>
        </p:nvSpPr>
        <p:spPr/>
        <p:txBody>
          <a:bodyPr/>
          <a:lstStyle/>
          <a:p>
            <a:endParaRPr lang="en-US" dirty="0"/>
          </a:p>
        </p:txBody>
      </p:sp>
      <p:pic>
        <p:nvPicPr>
          <p:cNvPr id="9" name="Picture Placeholder 8"/>
          <p:cNvPicPr>
            <a:picLocks noGrp="1" noChangeAspect="1"/>
          </p:cNvPicPr>
          <p:nvPr>
            <p:ph type="pic" idx="1"/>
          </p:nvPr>
        </p:nvPicPr>
        <p:blipFill>
          <a:blip r:embed="rId2">
            <a:extLst>
              <a:ext uri="{28A0092B-C50C-407E-A947-70E740481C1C}">
                <a14:useLocalDpi xmlns:a14="http://schemas.microsoft.com/office/drawing/2010/main" val="0"/>
              </a:ext>
            </a:extLst>
          </a:blip>
          <a:srcRect t="34415" b="34415"/>
          <a:stretch>
            <a:fillRect/>
          </a:stretch>
        </p:blipFill>
        <p:spPr>
          <a:xfrm>
            <a:off x="365606" y="671513"/>
            <a:ext cx="8596668" cy="3845718"/>
          </a:xfrm>
        </p:spPr>
      </p:pic>
    </p:spTree>
    <p:extLst>
      <p:ext uri="{BB962C8B-B14F-4D97-AF65-F5344CB8AC3E}">
        <p14:creationId xmlns:p14="http://schemas.microsoft.com/office/powerpoint/2010/main" val="31231391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Bridal Party Rooms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0413" y="192621"/>
            <a:ext cx="2947193" cy="2244824"/>
          </a:xfrm>
        </p:spPr>
      </p:pic>
      <p:sp>
        <p:nvSpPr>
          <p:cNvPr id="4" name="Text Placeholder 3"/>
          <p:cNvSpPr>
            <a:spLocks noGrp="1"/>
          </p:cNvSpPr>
          <p:nvPr>
            <p:ph type="body" sz="half" idx="2"/>
          </p:nvPr>
        </p:nvSpPr>
        <p:spPr/>
        <p:txBody>
          <a:bodyPr>
            <a:normAutofit fontScale="55000" lnSpcReduction="20000"/>
          </a:bodyPr>
          <a:lstStyle/>
          <a:p>
            <a:r>
              <a:rPr lang="en-US" dirty="0" smtClean="0"/>
              <a:t>20 Beautiful Rooms – Each room named to represent an attribute of our Lord</a:t>
            </a:r>
          </a:p>
          <a:p>
            <a:pPr marL="342900" indent="-342900">
              <a:buAutoNum type="arabicPeriod"/>
            </a:pPr>
            <a:r>
              <a:rPr lang="en-US" dirty="0" smtClean="0"/>
              <a:t>Love		11.  Rest</a:t>
            </a:r>
          </a:p>
          <a:p>
            <a:pPr marL="342900" indent="-342900">
              <a:buAutoNum type="arabicPeriod"/>
            </a:pPr>
            <a:r>
              <a:rPr lang="en-US" dirty="0" smtClean="0"/>
              <a:t>Joy		12.  Glory</a:t>
            </a:r>
          </a:p>
          <a:p>
            <a:pPr marL="342900" indent="-342900">
              <a:buAutoNum type="arabicPeriod"/>
            </a:pPr>
            <a:r>
              <a:rPr lang="en-US" dirty="0" smtClean="0"/>
              <a:t>Peace		13.  Honor</a:t>
            </a:r>
          </a:p>
          <a:p>
            <a:pPr marL="342900" indent="-342900">
              <a:buAutoNum type="arabicPeriod"/>
            </a:pPr>
            <a:r>
              <a:rPr lang="en-US" dirty="0" smtClean="0"/>
              <a:t>Patience		14.  Heaven</a:t>
            </a:r>
          </a:p>
          <a:p>
            <a:pPr marL="342900" indent="-342900">
              <a:buAutoNum type="arabicPeriod"/>
            </a:pPr>
            <a:r>
              <a:rPr lang="en-US" dirty="0" smtClean="0"/>
              <a:t>Kindness		15.  Blessings</a:t>
            </a:r>
          </a:p>
          <a:p>
            <a:pPr marL="342900" indent="-342900">
              <a:buAutoNum type="arabicPeriod"/>
            </a:pPr>
            <a:r>
              <a:rPr lang="en-US" dirty="0" smtClean="0"/>
              <a:t>Goodness		16.  Miracles</a:t>
            </a:r>
          </a:p>
          <a:p>
            <a:pPr marL="342900" indent="-342900">
              <a:buAutoNum type="arabicPeriod"/>
            </a:pPr>
            <a:r>
              <a:rPr lang="en-US" dirty="0" smtClean="0"/>
              <a:t>Gentleness		17.  Hope</a:t>
            </a:r>
          </a:p>
          <a:p>
            <a:pPr marL="342900" indent="-342900">
              <a:buAutoNum type="arabicPeriod"/>
            </a:pPr>
            <a:r>
              <a:rPr lang="en-US" dirty="0" smtClean="0"/>
              <a:t>Faithfulness		18.  Servant</a:t>
            </a:r>
          </a:p>
          <a:p>
            <a:pPr marL="342900" indent="-342900">
              <a:buAutoNum type="arabicPeriod"/>
            </a:pPr>
            <a:r>
              <a:rPr lang="en-US" smtClean="0"/>
              <a:t>Beauty	</a:t>
            </a:r>
            <a:r>
              <a:rPr lang="en-US" dirty="0" smtClean="0"/>
              <a:t>	19.  Favor</a:t>
            </a:r>
          </a:p>
          <a:p>
            <a:pPr marL="342900" indent="-342900">
              <a:buAutoNum type="arabicPeriod"/>
            </a:pPr>
            <a:r>
              <a:rPr lang="en-US" dirty="0" smtClean="0"/>
              <a:t>Humility		20.  Praise</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968" y="909638"/>
            <a:ext cx="2605087" cy="21983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282" y="5261506"/>
            <a:ext cx="2025649" cy="15192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79161" y="1914686"/>
            <a:ext cx="1827585" cy="229209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8994" y="3697921"/>
            <a:ext cx="1905000" cy="28575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84057" y="4367213"/>
            <a:ext cx="3457575" cy="2324100"/>
          </a:xfrm>
          <a:prstGeom prst="rect">
            <a:avLst/>
          </a:prstGeom>
        </p:spPr>
      </p:pic>
    </p:spTree>
    <p:extLst>
      <p:ext uri="{BB962C8B-B14F-4D97-AF65-F5344CB8AC3E}">
        <p14:creationId xmlns:p14="http://schemas.microsoft.com/office/powerpoint/2010/main" val="42759240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Habakkuk 2:2</a:t>
            </a:r>
            <a:br>
              <a:rPr lang="en-US" dirty="0" smtClean="0"/>
            </a:br>
            <a:r>
              <a:rPr lang="en-US" sz="2200" dirty="0"/>
              <a:t>Then the LORD answered me and said, "Record the vision And inscribe it on tablets, That the one who reads it may run.</a:t>
            </a:r>
            <a:br>
              <a:rPr lang="en-US" sz="2200" dirty="0"/>
            </a:br>
            <a:endParaRPr lang="en-US" sz="2200" dirty="0"/>
          </a:p>
        </p:txBody>
      </p:sp>
      <p:sp>
        <p:nvSpPr>
          <p:cNvPr id="3" name="Content Placeholder 2"/>
          <p:cNvSpPr>
            <a:spLocks noGrp="1"/>
          </p:cNvSpPr>
          <p:nvPr>
            <p:ph idx="1"/>
          </p:nvPr>
        </p:nvSpPr>
        <p:spPr>
          <a:xfrm>
            <a:off x="677333" y="1930400"/>
            <a:ext cx="8596669" cy="4436945"/>
          </a:xfrm>
        </p:spPr>
        <p:txBody>
          <a:bodyPr>
            <a:normAutofit fontScale="85000" lnSpcReduction="10000"/>
          </a:bodyPr>
          <a:lstStyle/>
          <a:p>
            <a:r>
              <a:rPr lang="en-US" dirty="0" smtClean="0"/>
              <a:t>The </a:t>
            </a:r>
            <a:r>
              <a:rPr lang="en-US" dirty="0"/>
              <a:t>Vision for </a:t>
            </a:r>
            <a:r>
              <a:rPr lang="en-US" b="1" dirty="0"/>
              <a:t>Light My Way Ministries </a:t>
            </a:r>
            <a:r>
              <a:rPr lang="en-US" dirty="0"/>
              <a:t>began with the picture of my son, Cameron when he was 2 years old. Cameron was holding a candle. My neighbor, Tina Burnette (a great photographer) captured his sweet face looking intently </a:t>
            </a:r>
            <a:r>
              <a:rPr lang="en-US" dirty="0" smtClean="0"/>
              <a:t>holding the candle. </a:t>
            </a:r>
            <a:r>
              <a:rPr lang="en-US" dirty="0"/>
              <a:t>I kept the picture with me. It was so dear and really brought me great joy. The other picture equally as inspirational was my husband Myles and my son, Ryan, 9 years old. Myles was giving Ryan a word of encouragement. This picture also spoke volumes.</a:t>
            </a:r>
          </a:p>
          <a:p>
            <a:r>
              <a:rPr lang="en-US" dirty="0" smtClean="0"/>
              <a:t>National Day of Prayer, we </a:t>
            </a:r>
            <a:r>
              <a:rPr lang="en-US" dirty="0"/>
              <a:t>gathered a group of our neighbors and friends and had a candle light service on our driveway for prayer. I found these pictures recently and God began to birth a dream for a ministry in my heart.</a:t>
            </a:r>
          </a:p>
          <a:p>
            <a:pPr marL="0" indent="0">
              <a:buNone/>
            </a:pPr>
            <a:r>
              <a:rPr lang="en-US" dirty="0" smtClean="0"/>
              <a:t>The </a:t>
            </a:r>
            <a:r>
              <a:rPr lang="en-US" dirty="0"/>
              <a:t>Bible says, </a:t>
            </a:r>
            <a:r>
              <a:rPr lang="en-US" dirty="0" smtClean="0"/>
              <a:t>Habakkuk 2:2 "Write </a:t>
            </a:r>
            <a:r>
              <a:rPr lang="en-US" dirty="0"/>
              <a:t>the Vision Down", so I put a plan </a:t>
            </a:r>
            <a:r>
              <a:rPr lang="en-US" dirty="0" smtClean="0"/>
              <a:t>together.</a:t>
            </a:r>
            <a:endParaRPr lang="en-US" dirty="0"/>
          </a:p>
          <a:p>
            <a:r>
              <a:rPr lang="en-US" dirty="0" smtClean="0"/>
              <a:t> </a:t>
            </a:r>
            <a:r>
              <a:rPr lang="en-US" dirty="0" smtClean="0"/>
              <a:t>God uses people to accomplish his purposes. I believe one touch of God’s favor can open doors no man can shut!!!</a:t>
            </a:r>
            <a:endParaRPr lang="en-US" dirty="0"/>
          </a:p>
          <a:p>
            <a:r>
              <a:rPr lang="en-US" dirty="0"/>
              <a:t>Thanks so much!</a:t>
            </a:r>
          </a:p>
          <a:p>
            <a:r>
              <a:rPr lang="en-US" dirty="0"/>
              <a:t/>
            </a:r>
            <a:br>
              <a:rPr lang="en-US" dirty="0"/>
            </a:br>
            <a:r>
              <a:rPr lang="en-US" dirty="0" smtClean="0"/>
              <a:t>In </a:t>
            </a:r>
            <a:r>
              <a:rPr lang="en-US" dirty="0"/>
              <a:t>His Honor</a:t>
            </a:r>
            <a:r>
              <a:rPr lang="en-US" dirty="0" smtClean="0"/>
              <a:t>,				</a:t>
            </a:r>
            <a:r>
              <a:rPr lang="en-US" dirty="0"/>
              <a:t/>
            </a:r>
            <a:br>
              <a:rPr lang="en-US" dirty="0"/>
            </a:br>
            <a:r>
              <a:rPr lang="en-US" dirty="0"/>
              <a:t>Charlotte Byrne</a:t>
            </a:r>
          </a:p>
          <a:p>
            <a:r>
              <a:rPr lang="en-US" dirty="0"/>
              <a:t>(</a:t>
            </a:r>
            <a:r>
              <a:rPr lang="en-US" dirty="0" smtClean="0"/>
              <a:t>832)594-7656</a:t>
            </a:r>
          </a:p>
          <a:p>
            <a:endParaRPr lang="en-US" dirty="0"/>
          </a:p>
          <a:p>
            <a:endParaRPr lang="en-US" dirty="0"/>
          </a:p>
        </p:txBody>
      </p:sp>
      <p:pic>
        <p:nvPicPr>
          <p:cNvPr id="4"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86148" y="4882338"/>
            <a:ext cx="1697151" cy="1272863"/>
          </a:xfrm>
          <a:prstGeom prst="rect">
            <a:avLst/>
          </a:prstGeom>
        </p:spPr>
      </p:pic>
      <p:pic>
        <p:nvPicPr>
          <p:cNvPr id="5"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51141" y="4994365"/>
            <a:ext cx="1697149" cy="1272862"/>
          </a:xfrm>
          <a:prstGeom prst="rect">
            <a:avLst/>
          </a:prstGeom>
        </p:spPr>
      </p:pic>
    </p:spTree>
    <p:extLst>
      <p:ext uri="{BB962C8B-B14F-4D97-AF65-F5344CB8AC3E}">
        <p14:creationId xmlns:p14="http://schemas.microsoft.com/office/powerpoint/2010/main" val="3684290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Mentoring- Teaching God’s Word to Youth as a Guide, Compass and Direction in life</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737394" y="2577306"/>
            <a:ext cx="4064000" cy="3048000"/>
          </a:xfr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5240338" y="2644974"/>
            <a:ext cx="3881437" cy="2911077"/>
          </a:xfrm>
        </p:spPr>
      </p:pic>
    </p:spTree>
    <p:extLst>
      <p:ext uri="{BB962C8B-B14F-4D97-AF65-F5344CB8AC3E}">
        <p14:creationId xmlns:p14="http://schemas.microsoft.com/office/powerpoint/2010/main" val="3353573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My Way Ministries</a:t>
            </a:r>
            <a:r>
              <a:rPr lang="en-US" dirty="0"/>
              <a:t/>
            </a:r>
            <a:br>
              <a:rPr lang="en-US" dirty="0"/>
            </a:br>
            <a:r>
              <a:rPr lang="en-US" dirty="0" smtClean="0"/>
              <a:t>Mission Statement</a:t>
            </a:r>
            <a:endParaRPr lang="en-US" dirty="0"/>
          </a:p>
        </p:txBody>
      </p:sp>
      <p:sp>
        <p:nvSpPr>
          <p:cNvPr id="3" name="Text Placeholder 2"/>
          <p:cNvSpPr>
            <a:spLocks noGrp="1"/>
          </p:cNvSpPr>
          <p:nvPr>
            <p:ph type="body" sz="quarter" idx="13"/>
          </p:nvPr>
        </p:nvSpPr>
        <p:spPr>
          <a:xfrm>
            <a:off x="677335" y="3532909"/>
            <a:ext cx="8596666" cy="994539"/>
          </a:xfrm>
        </p:spPr>
        <p:txBody>
          <a:bodyPr/>
          <a:lstStyle/>
          <a:p>
            <a:r>
              <a:rPr lang="en-US" dirty="0" smtClean="0"/>
              <a:t>OUR VISION</a:t>
            </a:r>
          </a:p>
          <a:p>
            <a:r>
              <a:rPr lang="en-US" dirty="0" smtClean="0"/>
              <a:t>Bless </a:t>
            </a:r>
            <a:r>
              <a:rPr lang="en-US" dirty="0" smtClean="0"/>
              <a:t>Our Families, Bless Our Community, Bless Our Future</a:t>
            </a:r>
            <a:endParaRPr lang="en-US" dirty="0"/>
          </a:p>
        </p:txBody>
      </p:sp>
      <p:sp>
        <p:nvSpPr>
          <p:cNvPr id="4" name="Text Placeholder 3"/>
          <p:cNvSpPr>
            <a:spLocks noGrp="1"/>
          </p:cNvSpPr>
          <p:nvPr>
            <p:ph type="body" idx="1"/>
          </p:nvPr>
        </p:nvSpPr>
        <p:spPr/>
        <p:txBody>
          <a:bodyPr>
            <a:normAutofit fontScale="85000" lnSpcReduction="10000"/>
          </a:bodyPr>
          <a:lstStyle/>
          <a:p>
            <a:r>
              <a:rPr lang="en-US" dirty="0" smtClean="0"/>
              <a:t>We</a:t>
            </a:r>
            <a:r>
              <a:rPr lang="en-US" dirty="0" smtClean="0"/>
              <a:t> </a:t>
            </a:r>
            <a:r>
              <a:rPr lang="en-US" dirty="0" smtClean="0"/>
              <a:t>believe God can provide the land, the investors, the financing and the contacts for Light My Way Ministries. All is required is a dream and faith to allow God to do the miraculous. </a:t>
            </a:r>
            <a:r>
              <a:rPr lang="en-US" dirty="0" smtClean="0"/>
              <a:t> Our dream </a:t>
            </a:r>
            <a:r>
              <a:rPr lang="en-US" dirty="0" smtClean="0"/>
              <a:t>is to create a place of Faith, Family &amp; Fellowship. It will be a blessing to our families to have a meeting place for Reunions. It will bless our community by providing mentoring to youth, Men, Women and Marriage. It would be a blessing to pass on to our future generations to carry on the vision of hope and salvation through faith in Jesus Christ.</a:t>
            </a:r>
            <a:endParaRPr lang="en-US" dirty="0"/>
          </a:p>
        </p:txBody>
      </p:sp>
    </p:spTree>
    <p:extLst>
      <p:ext uri="{BB962C8B-B14F-4D97-AF65-F5344CB8AC3E}">
        <p14:creationId xmlns:p14="http://schemas.microsoft.com/office/powerpoint/2010/main" val="14542001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SUMMER MINI-CAMPS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20182" b="20182"/>
          <a:stretch>
            <a:fillRect/>
          </a:stretch>
        </p:blipFill>
        <p:spPr>
          <a:xfrm>
            <a:off x="486608" y="2764030"/>
            <a:ext cx="4389357" cy="1963578"/>
          </a:xfrm>
        </p:spPr>
      </p:pic>
      <p:sp>
        <p:nvSpPr>
          <p:cNvPr id="4" name="Text Placeholder 3"/>
          <p:cNvSpPr>
            <a:spLocks noGrp="1"/>
          </p:cNvSpPr>
          <p:nvPr>
            <p:ph type="body" sz="half" idx="2"/>
          </p:nvPr>
        </p:nvSpPr>
        <p:spPr/>
        <p:txBody>
          <a:bodyPr/>
          <a:lstStyle/>
          <a:p>
            <a:r>
              <a:rPr lang="en-US" dirty="0" smtClean="0"/>
              <a:t>Host Theme Related Youth Mini-Camps providing opportunities for Youth to grow, rededicate and receive Christ as their Lord and Savior.</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7800" y="2696831"/>
            <a:ext cx="3352800" cy="24079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3050" y="62519"/>
            <a:ext cx="3162300" cy="237172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608" y="299469"/>
            <a:ext cx="2835020" cy="189782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4075" y="859707"/>
            <a:ext cx="2318975" cy="2141275"/>
          </a:xfrm>
          <a:prstGeom prst="rect">
            <a:avLst/>
          </a:prstGeom>
        </p:spPr>
      </p:pic>
    </p:spTree>
    <p:extLst>
      <p:ext uri="{BB962C8B-B14F-4D97-AF65-F5344CB8AC3E}">
        <p14:creationId xmlns:p14="http://schemas.microsoft.com/office/powerpoint/2010/main" val="23892312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Camp Grounds</a:t>
            </a:r>
            <a:br>
              <a:rPr lang="en-US" dirty="0" smtClean="0"/>
            </a:br>
            <a:r>
              <a:rPr lang="en-US" dirty="0" smtClean="0"/>
              <a:t>20 Cabins for Campers &amp; Men’s Retreats</a:t>
            </a:r>
            <a:endParaRPr lang="en-US" dirty="0"/>
          </a:p>
        </p:txBody>
      </p:sp>
      <p:sp>
        <p:nvSpPr>
          <p:cNvPr id="3" name="Text Placeholder 2"/>
          <p:cNvSpPr>
            <a:spLocks noGrp="1"/>
          </p:cNvSpPr>
          <p:nvPr>
            <p:ph type="body" idx="1"/>
          </p:nvPr>
        </p:nvSpPr>
        <p:spPr/>
        <p:txBody>
          <a:bodyPr/>
          <a:lstStyle/>
          <a:p>
            <a:r>
              <a:rPr lang="en-US" dirty="0" smtClean="0"/>
              <a:t>Tennis</a:t>
            </a:r>
            <a:endParaRPr lang="en-US" dirty="0"/>
          </a:p>
        </p:txBody>
      </p:sp>
      <p:sp>
        <p:nvSpPr>
          <p:cNvPr id="4" name="Content Placeholder 3"/>
          <p:cNvSpPr>
            <a:spLocks noGrp="1"/>
          </p:cNvSpPr>
          <p:nvPr>
            <p:ph sz="half" idx="2"/>
          </p:nvPr>
        </p:nvSpPr>
        <p:spPr/>
        <p:txBody>
          <a:bodyPr/>
          <a:lstStyle/>
          <a:p>
            <a:r>
              <a:rPr lang="en-US" dirty="0" smtClean="0"/>
              <a:t>Horseshoes</a:t>
            </a:r>
          </a:p>
          <a:p>
            <a:endParaRPr lang="en-US" dirty="0"/>
          </a:p>
        </p:txBody>
      </p:sp>
      <p:sp>
        <p:nvSpPr>
          <p:cNvPr id="5" name="Text Placeholder 4"/>
          <p:cNvSpPr>
            <a:spLocks noGrp="1"/>
          </p:cNvSpPr>
          <p:nvPr>
            <p:ph type="body" sz="quarter" idx="3"/>
          </p:nvPr>
        </p:nvSpPr>
        <p:spPr/>
        <p:txBody>
          <a:bodyPr/>
          <a:lstStyle/>
          <a:p>
            <a:r>
              <a:rPr lang="en-US" dirty="0" smtClean="0"/>
              <a:t>Swimming &amp; Triathlons</a:t>
            </a:r>
          </a:p>
          <a:p>
            <a:r>
              <a:rPr lang="en-US" dirty="0" smtClean="0"/>
              <a:t>Kayaking &amp; Mountain Biking</a:t>
            </a:r>
            <a:endParaRPr lang="en-US" dirty="0"/>
          </a:p>
        </p:txBody>
      </p:sp>
      <p:sp>
        <p:nvSpPr>
          <p:cNvPr id="6" name="Content Placeholder 5"/>
          <p:cNvSpPr>
            <a:spLocks noGrp="1"/>
          </p:cNvSpPr>
          <p:nvPr>
            <p:ph sz="quarter" idx="4"/>
          </p:nvPr>
        </p:nvSpPr>
        <p:spPr/>
        <p:txBody>
          <a:bodyPr/>
          <a:lstStyle/>
          <a:p>
            <a:r>
              <a:rPr lang="en-US" dirty="0" smtClean="0"/>
              <a:t>Volleyball &amp; Basketball Courts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975" y="1714698"/>
            <a:ext cx="1238250" cy="123825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0" y="3119288"/>
            <a:ext cx="3105150" cy="149490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365" y="4789461"/>
            <a:ext cx="2820120" cy="188782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7237" y="5194035"/>
            <a:ext cx="1802587" cy="1197031"/>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3498" y="3108092"/>
            <a:ext cx="2257411" cy="149490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79596" y="4685684"/>
            <a:ext cx="2759014" cy="2069261"/>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8135" y="1739611"/>
            <a:ext cx="1810541" cy="1357906"/>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00928" y="3286938"/>
            <a:ext cx="1781593" cy="1357404"/>
          </a:xfrm>
          <a:prstGeom prst="rect">
            <a:avLst/>
          </a:prstGeom>
        </p:spPr>
      </p:pic>
    </p:spTree>
    <p:extLst>
      <p:ext uri="{BB962C8B-B14F-4D97-AF65-F5344CB8AC3E}">
        <p14:creationId xmlns:p14="http://schemas.microsoft.com/office/powerpoint/2010/main" val="3767783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Marriage Retreats – Refresh, Renew and Revitalize Relationships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6767" y="2120937"/>
            <a:ext cx="3657600" cy="2755392"/>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2629" y="4287787"/>
            <a:ext cx="3587413" cy="239356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8246" y="1930400"/>
            <a:ext cx="3297381" cy="219138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72444" y="2547426"/>
            <a:ext cx="1343891" cy="1007918"/>
          </a:xfrm>
          <a:prstGeom prst="rect">
            <a:avLst/>
          </a:prstGeom>
        </p:spPr>
      </p:pic>
    </p:spTree>
    <p:extLst>
      <p:ext uri="{BB962C8B-B14F-4D97-AF65-F5344CB8AC3E}">
        <p14:creationId xmlns:p14="http://schemas.microsoft.com/office/powerpoint/2010/main" val="38611796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 Women’s</a:t>
            </a:r>
            <a:br>
              <a:rPr lang="en-US" sz="4800" dirty="0" smtClean="0"/>
            </a:br>
            <a:r>
              <a:rPr lang="en-US" sz="4800" dirty="0" smtClean="0"/>
              <a:t> Retreats</a:t>
            </a:r>
            <a:endParaRPr lang="en-US" sz="4800" dirty="0"/>
          </a:p>
        </p:txBody>
      </p:sp>
      <p:sp>
        <p:nvSpPr>
          <p:cNvPr id="3" name="Text Placeholder 2"/>
          <p:cNvSpPr>
            <a:spLocks noGrp="1"/>
          </p:cNvSpPr>
          <p:nvPr>
            <p:ph type="body" idx="1"/>
          </p:nvPr>
        </p:nvSpPr>
        <p:spPr/>
        <p:txBody>
          <a:bodyPr/>
          <a:lstStyle/>
          <a:p>
            <a:r>
              <a:rPr lang="en-US" dirty="0" smtClean="0"/>
              <a:t>Allowing Women to gather to Study God’s Word to Encourage, Ignite and Empower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105" y="3003271"/>
            <a:ext cx="2705100" cy="16954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123" y="3275468"/>
            <a:ext cx="1788821" cy="119493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9085" y="351838"/>
            <a:ext cx="3594100" cy="239367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1760" y="351838"/>
            <a:ext cx="2252901" cy="1267257"/>
          </a:xfrm>
          <a:prstGeom prst="rect">
            <a:avLst/>
          </a:prstGeom>
        </p:spPr>
      </p:pic>
    </p:spTree>
    <p:extLst>
      <p:ext uri="{BB962C8B-B14F-4D97-AF65-F5344CB8AC3E}">
        <p14:creationId xmlns:p14="http://schemas.microsoft.com/office/powerpoint/2010/main" val="35821500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Men’s Retreats</a:t>
            </a:r>
            <a:endParaRPr lang="en-US" dirty="0"/>
          </a:p>
        </p:txBody>
      </p:sp>
      <p:sp>
        <p:nvSpPr>
          <p:cNvPr id="4" name="Rectangle 1"/>
          <p:cNvSpPr>
            <a:spLocks noGrp="1" noChangeArrowheads="1"/>
          </p:cNvSpPr>
          <p:nvPr>
            <p:ph idx="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A10004"/>
                </a:solidFill>
                <a:effectLst/>
                <a:latin typeface="cinzel"/>
              </a:rPr>
              <a:t>Proverbs 27:17</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100" b="0" i="0" u="none" strike="noStrike" cap="none" normalizeH="0" baseline="0" dirty="0" smtClean="0">
                <a:ln>
                  <a:noFill/>
                </a:ln>
                <a:solidFill>
                  <a:srgbClr val="333333"/>
                </a:solidFill>
                <a:effectLst/>
                <a:latin typeface="Georgia" panose="02040502050405020303" pitchFamily="18" charset="0"/>
              </a:rPr>
              <a:t>“Iron </a:t>
            </a:r>
            <a:r>
              <a:rPr kumimoji="0" lang="en-US" altLang="en-US" sz="2100" b="0" i="0" u="none" strike="noStrike" cap="none" normalizeH="0" baseline="0" dirty="0" err="1" smtClean="0">
                <a:ln>
                  <a:noFill/>
                </a:ln>
                <a:solidFill>
                  <a:srgbClr val="333333"/>
                </a:solidFill>
                <a:effectLst/>
                <a:latin typeface="Georgia" panose="02040502050405020303" pitchFamily="18" charset="0"/>
              </a:rPr>
              <a:t>sharpeneth</a:t>
            </a:r>
            <a:r>
              <a:rPr kumimoji="0" lang="en-US" altLang="en-US" sz="2100" b="0" i="0" u="none" strike="noStrike" cap="none" normalizeH="0" baseline="0" dirty="0" smtClean="0">
                <a:ln>
                  <a:noFill/>
                </a:ln>
                <a:solidFill>
                  <a:srgbClr val="333333"/>
                </a:solidFill>
                <a:effectLst/>
                <a:latin typeface="Georgia" panose="02040502050405020303" pitchFamily="18" charset="0"/>
              </a:rPr>
              <a:t> iron; so a man </a:t>
            </a:r>
            <a:r>
              <a:rPr kumimoji="0" lang="en-US" altLang="en-US" sz="2100" b="0" i="0" u="none" strike="noStrike" cap="none" normalizeH="0" baseline="0" dirty="0" err="1" smtClean="0">
                <a:ln>
                  <a:noFill/>
                </a:ln>
                <a:solidFill>
                  <a:srgbClr val="333333"/>
                </a:solidFill>
                <a:effectLst/>
                <a:latin typeface="Georgia" panose="02040502050405020303" pitchFamily="18" charset="0"/>
              </a:rPr>
              <a:t>sharpeneth</a:t>
            </a:r>
            <a:r>
              <a:rPr kumimoji="0" lang="en-US" altLang="en-US" sz="2100" b="0" i="0" u="none" strike="noStrike" cap="none" normalizeH="0" baseline="0" dirty="0" smtClean="0">
                <a:ln>
                  <a:noFill/>
                </a:ln>
                <a:solidFill>
                  <a:srgbClr val="333333"/>
                </a:solidFill>
                <a:effectLst/>
                <a:latin typeface="Georgia" panose="02040502050405020303" pitchFamily="18" charset="0"/>
              </a:rPr>
              <a:t> the countenance of his friend.” </a:t>
            </a:r>
            <a:br>
              <a:rPr kumimoji="0" lang="en-US" altLang="en-US" sz="2100" b="0" i="0" u="none" strike="noStrike" cap="none" normalizeH="0" baseline="0" dirty="0" smtClean="0">
                <a:ln>
                  <a:noFill/>
                </a:ln>
                <a:solidFill>
                  <a:srgbClr val="333333"/>
                </a:solidFill>
                <a:effectLst/>
                <a:latin typeface="Georgia" panose="02040502050405020303" pitchFamily="18" charset="0"/>
              </a:rPr>
            </a:br>
            <a:r>
              <a:rPr kumimoji="0" lang="en-US" altLang="en-US" sz="2100" b="0" i="0" u="none" strike="noStrike" cap="none" normalizeH="0" baseline="0" dirty="0" smtClean="0">
                <a:ln>
                  <a:noFill/>
                </a:ln>
                <a:solidFill>
                  <a:srgbClr val="333333"/>
                </a:solidFill>
                <a:effectLst/>
                <a:latin typeface="Georgia" panose="02040502050405020303" pitchFamily="18" charset="0"/>
              </a:rPr>
              <a:t/>
            </a:r>
            <a:br>
              <a:rPr kumimoji="0" lang="en-US" altLang="en-US" sz="2100" b="0" i="0" u="none" strike="noStrike" cap="none" normalizeH="0" baseline="0" dirty="0" smtClean="0">
                <a:ln>
                  <a:noFill/>
                </a:ln>
                <a:solidFill>
                  <a:srgbClr val="333333"/>
                </a:solidFill>
                <a:effectLst/>
                <a:latin typeface="Georgia" panose="02040502050405020303" pitchFamily="18" charset="0"/>
              </a:rPr>
            </a:br>
            <a:r>
              <a:rPr kumimoji="0" lang="en-US" altLang="en-US" sz="1300" b="0" i="0" u="none" strike="noStrike" cap="none" normalizeH="0" baseline="0" dirty="0" smtClean="0">
                <a:ln>
                  <a:noFill/>
                </a:ln>
                <a:solidFill>
                  <a:srgbClr val="333333"/>
                </a:solidFill>
                <a:effectLst/>
                <a:latin typeface="cinzel"/>
              </a:rPr>
              <a:t>King James Version (KJV)</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491" y="1725758"/>
            <a:ext cx="1835727" cy="133090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522" y="1270000"/>
            <a:ext cx="3439160" cy="257937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0028" y="1050781"/>
            <a:ext cx="3678383" cy="2452255"/>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6695" y="4415415"/>
            <a:ext cx="3004511" cy="2253383"/>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546" y="4306550"/>
            <a:ext cx="2471111" cy="2471111"/>
          </a:xfrm>
          <a:prstGeom prst="rect">
            <a:avLst/>
          </a:prstGeom>
        </p:spPr>
      </p:pic>
    </p:spTree>
    <p:extLst>
      <p:ext uri="{BB962C8B-B14F-4D97-AF65-F5344CB8AC3E}">
        <p14:creationId xmlns:p14="http://schemas.microsoft.com/office/powerpoint/2010/main" val="8301189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Family</a:t>
            </a:r>
            <a:br>
              <a:rPr lang="en-US" dirty="0" smtClean="0"/>
            </a:br>
            <a:r>
              <a:rPr lang="en-US" dirty="0" smtClean="0"/>
              <a:t>Reunions</a:t>
            </a:r>
            <a:endParaRPr lang="en-US" dirty="0"/>
          </a:p>
        </p:txBody>
      </p:sp>
      <p:sp>
        <p:nvSpPr>
          <p:cNvPr id="3" name="Text Placeholder 2"/>
          <p:cNvSpPr>
            <a:spLocks noGrp="1"/>
          </p:cNvSpPr>
          <p:nvPr>
            <p:ph type="body" idx="1"/>
          </p:nvPr>
        </p:nvSpPr>
        <p:spPr/>
        <p:txBody>
          <a:bodyPr/>
          <a:lstStyle/>
          <a:p>
            <a:r>
              <a:rPr lang="en-US" dirty="0" smtClean="0"/>
              <a:t>Allow Families to gather all their loved ones </a:t>
            </a:r>
          </a:p>
          <a:p>
            <a:r>
              <a:rPr lang="en-US" dirty="0" smtClean="0"/>
              <a:t>in one location for fun, fellowship and time away.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3267" y="4141480"/>
            <a:ext cx="3120736" cy="325943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5039" y="-947543"/>
            <a:ext cx="6096000" cy="389572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142" y="293737"/>
            <a:ext cx="1657546" cy="1413164"/>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7042" y="3073249"/>
            <a:ext cx="2446031" cy="1746619"/>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3987" y="3110847"/>
            <a:ext cx="3118104" cy="1490472"/>
          </a:xfrm>
          <a:prstGeom prst="rect">
            <a:avLst/>
          </a:prstGeom>
        </p:spPr>
      </p:pic>
    </p:spTree>
    <p:extLst>
      <p:ext uri="{BB962C8B-B14F-4D97-AF65-F5344CB8AC3E}">
        <p14:creationId xmlns:p14="http://schemas.microsoft.com/office/powerpoint/2010/main" val="151182537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548</TotalTime>
  <Words>392</Words>
  <Application>Microsoft Office PowerPoint</Application>
  <PresentationFormat>Widescreen</PresentationFormat>
  <Paragraphs>54</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cinzel</vt:lpstr>
      <vt:lpstr>Georgia</vt:lpstr>
      <vt:lpstr>Trebuchet MS</vt:lpstr>
      <vt:lpstr>Wingdings 3</vt:lpstr>
      <vt:lpstr>Facet</vt:lpstr>
      <vt:lpstr>Light My Way Ministries</vt:lpstr>
      <vt:lpstr>Mentoring- Teaching God’s Word to Youth as a Guide, Compass and Direction in life</vt:lpstr>
      <vt:lpstr>Light My Way Ministries Mission Statement</vt:lpstr>
      <vt:lpstr>SUMMER MINI-CAMPS</vt:lpstr>
      <vt:lpstr>Camp Grounds 20 Cabins for Campers &amp; Men’s Retreats</vt:lpstr>
      <vt:lpstr>Marriage Retreats – Refresh, Renew and Revitalize Relationships </vt:lpstr>
      <vt:lpstr> Women’s  Retreats</vt:lpstr>
      <vt:lpstr>Men’s Retreats</vt:lpstr>
      <vt:lpstr>Family Reunions</vt:lpstr>
      <vt:lpstr>Chateau  de la Luz</vt:lpstr>
      <vt:lpstr>Chateau de la Luz Mission Statement</vt:lpstr>
      <vt:lpstr>RECEPTIONS</vt:lpstr>
      <vt:lpstr>Garden Weddings</vt:lpstr>
      <vt:lpstr>Chapel Weddings</vt:lpstr>
      <vt:lpstr>Bridal Party Rooms</vt:lpstr>
      <vt:lpstr>Habakkuk 2:2 Then the LORD answered me and said, "Record the vision And inscribe it on tablets, That the one who reads it may run.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Light My Way Ministries</dc:title>
  <dc:creator>Sean Byrne</dc:creator>
  <cp:lastModifiedBy>Sean Byrne</cp:lastModifiedBy>
  <cp:revision>36</cp:revision>
  <dcterms:created xsi:type="dcterms:W3CDTF">2016-12-30T03:38:37Z</dcterms:created>
  <dcterms:modified xsi:type="dcterms:W3CDTF">2020-01-19T05:17:14Z</dcterms:modified>
</cp:coreProperties>
</file>